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3" r:id="rId14"/>
    <p:sldId id="516" r:id="rId15"/>
    <p:sldId id="265" r:id="rId16"/>
    <p:sldId id="522" r:id="rId17"/>
    <p:sldId id="523" r:id="rId18"/>
    <p:sldId id="502" r:id="rId19"/>
    <p:sldId id="504" r:id="rId20"/>
    <p:sldId id="260" r:id="rId21"/>
    <p:sldId id="508" r:id="rId22"/>
    <p:sldId id="506" r:id="rId23"/>
    <p:sldId id="507" r:id="rId24"/>
    <p:sldId id="525" r:id="rId25"/>
    <p:sldId id="264" r:id="rId26"/>
    <p:sldId id="313" r:id="rId27"/>
    <p:sldId id="266" r:id="rId28"/>
    <p:sldId id="267" r:id="rId29"/>
    <p:sldId id="588" r:id="rId30"/>
    <p:sldId id="568" r:id="rId31"/>
    <p:sldId id="268" r:id="rId32"/>
    <p:sldId id="509" r:id="rId33"/>
    <p:sldId id="592" r:id="rId34"/>
    <p:sldId id="589" r:id="rId35"/>
    <p:sldId id="510" r:id="rId36"/>
    <p:sldId id="512" r:id="rId37"/>
    <p:sldId id="535" r:id="rId38"/>
    <p:sldId id="531" r:id="rId39"/>
    <p:sldId id="526" r:id="rId40"/>
    <p:sldId id="527" r:id="rId41"/>
    <p:sldId id="528" r:id="rId42"/>
    <p:sldId id="529" r:id="rId43"/>
    <p:sldId id="530" r:id="rId44"/>
    <p:sldId id="533" r:id="rId45"/>
    <p:sldId id="532" r:id="rId46"/>
    <p:sldId id="534" r:id="rId47"/>
    <p:sldId id="590" r:id="rId48"/>
    <p:sldId id="591" r:id="rId49"/>
    <p:sldId id="536" r:id="rId50"/>
    <p:sldId id="392" r:id="rId51"/>
    <p:sldId id="337" r:id="rId52"/>
    <p:sldId id="587" r:id="rId53"/>
    <p:sldId id="52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1"/>
    <p:restoredTop sz="65745"/>
  </p:normalViewPr>
  <p:slideViewPr>
    <p:cSldViewPr snapToGrid="0" snapToObjects="1">
      <p:cViewPr>
        <p:scale>
          <a:sx n="120" d="100"/>
          <a:sy n="120" d="100"/>
        </p:scale>
        <p:origin x="-48" y="3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7/13/21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7/13/21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My clinical work is at the intersection of Cell Therapy cGMP manufacturing, Clinical Research, and Clinical Informatics. One major academic focus of mine is to teach data analysis skills to clinicians.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a:p>
            <a:r>
              <a:rPr lang="en-US" dirty="0"/>
              <a:t>And by the way, you don’t have to take any notes, at the end of the lecture I’ll send you a link to a web site with the slides and all other materials and reference I’ll be discussing during this lecture.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a:p>
            <a:endParaRPr lang="en-US" dirty="0"/>
          </a:p>
          <a:p>
            <a:r>
              <a:rPr lang="en-US" baseline="0" dirty="0"/>
              <a:t>And in 2007, Duke started clinical trials based on these models.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used in cancer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to figure this out.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forensic bioinformatic approach, they were able to reconstruct a number of errors that explained the incorrectly reported results. </a:t>
            </a:r>
          </a:p>
          <a:p>
            <a:endParaRPr lang="en-US" dirty="0"/>
          </a:p>
          <a:p>
            <a:r>
              <a:rPr lang="en-US" dirty="0"/>
              <a:t>And here is one of the errors they found in one of the main data sets.</a:t>
            </a:r>
          </a:p>
          <a:p>
            <a:endParaRPr lang="en-US" baseline="0"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formative assessment.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operations,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Just an example. </a:t>
            </a:r>
          </a:p>
          <a:p>
            <a:pPr marL="0" indent="0">
              <a:buFont typeface="+mj-lt"/>
              <a:buNone/>
            </a:pPr>
            <a:endParaRPr lang="en-US" b="0" dirty="0"/>
          </a:p>
          <a:p>
            <a:pPr marL="0" indent="0">
              <a:buFont typeface="+mj-lt"/>
              <a:buNone/>
            </a:pPr>
            <a:r>
              <a:rPr lang="en-US" b="0" dirty="0"/>
              <a:t>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critically depends on whether that cycle has been iterated a sufficient number of times to address the question that was posed.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Penn and CHOP, such as Epic, Cerner, our lab information system, and our enterprise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you want.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p:txBody>
      </p:sp>
    </p:spTree>
    <p:extLst>
      <p:ext uri="{BB962C8B-B14F-4D97-AF65-F5344CB8AC3E}">
        <p14:creationId xmlns:p14="http://schemas.microsoft.com/office/powerpoint/2010/main" val="1031277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the document into an attractive presentation format such as HTML which you can view in a web browser. (**) And here’s what the rendered text would look like in HTML.</a:t>
            </a:r>
          </a:p>
          <a:p>
            <a:endParaRPr lang="en-US" baseline="0" dirty="0"/>
          </a:p>
          <a:p>
            <a:r>
              <a:rPr lang="en-US" baseline="0" dirty="0"/>
              <a:t>So, R Markdown is a </a:t>
            </a:r>
            <a:r>
              <a:rPr lang="en-US" b="1" baseline="0" dirty="0"/>
              <a:t>computational document </a:t>
            </a:r>
            <a:r>
              <a:rPr lang="en-US" baseline="0" dirty="0"/>
              <a:t>format. So </a:t>
            </a:r>
            <a:r>
              <a:rPr lang="en-US" b="1" baseline="0" dirty="0"/>
              <a:t>what else </a:t>
            </a:r>
            <a:r>
              <a:rPr lang="en-US" baseline="0" dirty="0"/>
              <a:t>should we be able to include? Type in the chat! …</a:t>
            </a:r>
          </a:p>
          <a:p>
            <a:endParaRPr lang="en-US" baseline="0" dirty="0"/>
          </a:p>
          <a:p>
            <a:r>
              <a:rPr lang="en-US" baseline="0" dirty="0"/>
              <a:t>Exactly! We should be able to include executable computer code. And I promise, I’m going to write a question for </a:t>
            </a:r>
            <a:r>
              <a:rPr lang="en-US" baseline="0" dirty="0" err="1"/>
              <a:t>ABPath</a:t>
            </a:r>
            <a:r>
              <a:rPr lang="en-US" baseline="0" dirty="0"/>
              <a:t>,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rendered into an HTML file, as we have seen, and then you upload that HTML file to a server that makes it available to the internet or maybe your internal private network.</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talk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and/or research purposes.</a:t>
            </a:r>
          </a:p>
          <a:p>
            <a:endParaRPr lang="en-US" dirty="0"/>
          </a:p>
          <a:p>
            <a:r>
              <a:rPr lang="en-US" dirty="0"/>
              <a:t>(**) And I will also assume that you all have worked with Microsoft Excel, or some other kind of spreadsheet software, in the past,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as of yesterday is a whopping 2.6 million; and other numbers such as test positivity rate, daily positives,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still in testing, but think this will eventually reduce the number of unnecessary stem cell collections significantly.</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 really believe that that knowing just a little bit of R and R Markdown is really powerful if you’re a lab leader. Because then you can take more effective ownership and be actively involved in developing and implementing these kinds of tools.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72214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quick assessment. Again, take a minute and feel free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a:p>
            <a:pPr marL="171450" indent="-171450">
              <a:buFontTx/>
              <a:buChar char="-"/>
            </a:pPr>
            <a:endParaRPr lang="en-US" dirty="0"/>
          </a:p>
          <a:p>
            <a:endParaRPr lang="en-US" dirty="0"/>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that an Excel document does not record each individual user interaction that was made to a data set.</a:t>
            </a:r>
          </a:p>
          <a:p>
            <a:pPr marL="171450" indent="-171450">
              <a:buFontTx/>
              <a:buChar char="-"/>
            </a:pPr>
            <a:r>
              <a:rPr lang="en-US" dirty="0"/>
              <a:t>Distinguish replication vs reproduction</a:t>
            </a:r>
          </a:p>
          <a:p>
            <a:endParaRPr lang="en-US" dirty="0"/>
          </a:p>
          <a:p>
            <a:r>
              <a:rPr lang="en-US" dirty="0"/>
              <a:t>C – correct.</a:t>
            </a:r>
          </a:p>
          <a:p>
            <a:r>
              <a:rPr lang="en-US" dirty="0"/>
              <a:t>A – confused replication vs reproduction AND does not remember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replication vs reproduction AND did not catch that Excel doesn’t record user interactions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did not catch that Excel doesn’t record user interactions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few minutes,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and specifically I haven’t done it with Teams before so fingers crossed everything will work. What I’d like to do it, let’s try to get into the training environment step by step. When you’re done with a specific step, let me know with a thumbs-up; and if you’re stuck show me a raised hand, and I’ll try my best to troubleshoot.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usernames and passwords into Teams chat **. Usernames are </a:t>
            </a:r>
            <a:r>
              <a:rPr lang="en-US" dirty="0" err="1"/>
              <a:t>uams</a:t>
            </a:r>
            <a:r>
              <a:rPr lang="en-US" dirty="0"/>
              <a:t> and three numbers. Passwords and six digit numbers. Find the one next to your name. If you can’t find your name in the list, let me know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 technology plays along well in the end we’ll put together a document write in R Markdown, the kind of computational document that we use at Penn and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with a few quiz questions, and we’ll do a short practicum at the end. No worries, you don’t have to install anything on your computer, I’ve set up a web-based training environment so we can play around with R Markdown.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 and pretty experimental go back to the editor, delete everything below the header, and try to re-produce the R Markdown that generated the document I have handed out.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here as long as people want to stay</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2750678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Baggerly</a:t>
            </a:r>
            <a:r>
              <a:rPr lang="en-US" dirty="0"/>
              <a:t> paper summary</a:t>
            </a:r>
          </a:p>
          <a:p>
            <a:endParaRPr lang="en-US" dirty="0"/>
          </a:p>
          <a:p>
            <a:endParaRPr lang="en-US" dirty="0"/>
          </a:p>
          <a:p>
            <a:r>
              <a:rPr lang="en-US" dirty="0"/>
              <a:t>Case Study 1: doxorubicin</a:t>
            </a:r>
          </a:p>
          <a:p>
            <a:pPr marL="171450" indent="-171450">
              <a:buFontTx/>
              <a:buChar char="-"/>
            </a:pPr>
            <a:r>
              <a:rPr lang="en-US" dirty="0"/>
              <a:t>Sensitive / resistant label reversal (!)</a:t>
            </a:r>
          </a:p>
          <a:p>
            <a:pPr marL="171450" indent="-171450">
              <a:buFontTx/>
              <a:buChar char="-"/>
            </a:pPr>
            <a:r>
              <a:rPr lang="en-US" dirty="0"/>
              <a:t>Samples were duplicated, and sometimes labeled both responder and non-responder</a:t>
            </a:r>
          </a:p>
          <a:p>
            <a:pPr marL="171450" indent="-171450">
              <a:buFontTx/>
              <a:buChar char="-"/>
            </a:pPr>
            <a:endParaRPr lang="en-US" dirty="0"/>
          </a:p>
          <a:p>
            <a:pPr marL="0" indent="0">
              <a:buFontTx/>
              <a:buNone/>
            </a:pPr>
            <a:r>
              <a:rPr lang="en-US" dirty="0"/>
              <a:t>Case study 2: cisplatin and pemetrexed</a:t>
            </a:r>
          </a:p>
          <a:p>
            <a:pPr marL="171450" indent="-171450">
              <a:buFontTx/>
              <a:buChar char="-"/>
            </a:pPr>
            <a:r>
              <a:rPr lang="en-US" dirty="0"/>
              <a:t>Off-by-one indexing error</a:t>
            </a:r>
          </a:p>
          <a:p>
            <a:pPr marL="171450" indent="-171450">
              <a:buFontTx/>
              <a:buChar char="-"/>
            </a:pPr>
            <a:r>
              <a:rPr lang="en-US" dirty="0"/>
              <a:t>Inclusion of data from other (non-reported) sources</a:t>
            </a:r>
          </a:p>
          <a:p>
            <a:pPr marL="171450" indent="-171450">
              <a:buFontTx/>
              <a:buChar char="-"/>
            </a:pPr>
            <a:r>
              <a:rPr lang="en-US" dirty="0"/>
              <a:t>Sensitive / resistant label reversal</a:t>
            </a:r>
          </a:p>
          <a:p>
            <a:pPr marL="171450" indent="-171450">
              <a:buFontTx/>
              <a:buChar char="-"/>
            </a:pPr>
            <a:endParaRPr lang="en-US" dirty="0"/>
          </a:p>
          <a:p>
            <a:pPr marL="0" indent="0">
              <a:buFontTx/>
              <a:buNone/>
            </a:pPr>
            <a:r>
              <a:rPr lang="en-US" dirty="0"/>
              <a:t>Case study 3: combination therapy</a:t>
            </a:r>
          </a:p>
          <a:p>
            <a:pPr marL="171450" indent="-171450">
              <a:buFontTx/>
              <a:buChar char="-"/>
            </a:pPr>
            <a:r>
              <a:rPr lang="en-US" dirty="0"/>
              <a:t>Batch effect (perfect confounding of run date with treatment)</a:t>
            </a:r>
          </a:p>
          <a:p>
            <a:pPr marL="171450" indent="-171450">
              <a:buFontTx/>
              <a:buChar char="-"/>
            </a:pPr>
            <a:r>
              <a:rPr lang="en-US" dirty="0"/>
              <a:t>Different combination rules were used.</a:t>
            </a:r>
          </a:p>
          <a:p>
            <a:pPr marL="171450" indent="-171450">
              <a:buFontTx/>
              <a:buChar char="-"/>
            </a:pPr>
            <a:endParaRPr lang="en-US" dirty="0"/>
          </a:p>
          <a:p>
            <a:pPr marL="0" indent="0">
              <a:buFontTx/>
              <a:buNone/>
            </a:pPr>
            <a:r>
              <a:rPr lang="en-US" dirty="0"/>
              <a:t>Case study 4: temozolomide</a:t>
            </a:r>
          </a:p>
          <a:p>
            <a:pPr marL="171450" indent="-171450">
              <a:buFontTx/>
              <a:buChar char="-"/>
            </a:pPr>
            <a:r>
              <a:rPr lang="en-US" dirty="0"/>
              <a:t>Wrong heatmap reported, with the wrong gene list</a:t>
            </a:r>
          </a:p>
          <a:p>
            <a:pPr marL="171450" indent="-171450">
              <a:buFontTx/>
              <a:buChar char="-"/>
            </a:pPr>
            <a:endParaRPr lang="en-US" dirty="0"/>
          </a:p>
          <a:p>
            <a:pPr marL="0" indent="0">
              <a:buFontTx/>
              <a:buNone/>
            </a:pPr>
            <a:r>
              <a:rPr lang="en-US" dirty="0"/>
              <a:t>Case study 5: cell lines used</a:t>
            </a:r>
          </a:p>
          <a:p>
            <a:pPr marL="171450" indent="-171450">
              <a:buFontTx/>
              <a:buChar char="-"/>
            </a:pPr>
            <a:r>
              <a:rPr lang="en-US" dirty="0"/>
              <a:t>Sensitive / resistant label reversal is pervasive</a:t>
            </a:r>
          </a:p>
          <a:p>
            <a:pPr marL="171450" indent="-171450">
              <a:buFontTx/>
              <a:buChar char="-"/>
            </a:pPr>
            <a:endParaRPr lang="en-US" dirty="0"/>
          </a:p>
          <a:p>
            <a:pPr marL="0" indent="0">
              <a:buFontTx/>
              <a:buNone/>
            </a:pPr>
            <a:r>
              <a:rPr lang="en-US" dirty="0"/>
              <a:t>Discussion</a:t>
            </a:r>
          </a:p>
          <a:p>
            <a:pPr marL="171450" indent="-171450">
              <a:buFontTx/>
              <a:buChar char="-"/>
            </a:pPr>
            <a:r>
              <a:rPr lang="en-US" dirty="0"/>
              <a:t>Common problems are simple</a:t>
            </a:r>
          </a:p>
          <a:p>
            <a:pPr marL="628650" lvl="1" indent="-171450">
              <a:buFontTx/>
              <a:buChar char="-"/>
            </a:pPr>
            <a:r>
              <a:rPr lang="en-US" dirty="0"/>
              <a:t>Confounding in experimental design</a:t>
            </a:r>
          </a:p>
          <a:p>
            <a:pPr marL="628650" lvl="1" indent="-171450">
              <a:buFontTx/>
              <a:buChar char="-"/>
            </a:pPr>
            <a:r>
              <a:rPr lang="en-US" dirty="0"/>
              <a:t>Off-by-one indexing errors – Excel (one-cell deletion with inappropriate shifting of all values in the affected column only)</a:t>
            </a:r>
          </a:p>
          <a:p>
            <a:pPr marL="628650" lvl="1" indent="-171450">
              <a:buFontTx/>
              <a:buChar char="-"/>
            </a:pPr>
            <a:r>
              <a:rPr lang="en-US" dirty="0"/>
              <a:t>Label reversal – using 0/1 instead of names</a:t>
            </a:r>
          </a:p>
          <a:p>
            <a:pPr marL="628650" lvl="1" indent="-171450">
              <a:buFontTx/>
              <a:buChar char="-"/>
            </a:pPr>
            <a:r>
              <a:rPr lang="en-US" b="0" dirty="0"/>
              <a:t>Pervasiveness of these findings when you go through the effort of forensic reconstruction</a:t>
            </a:r>
            <a:r>
              <a:rPr lang="en-US" dirty="0"/>
              <a:t>: Simple problems are common.</a:t>
            </a:r>
          </a:p>
          <a:p>
            <a:pPr marL="171450" lvl="0" indent="-171450">
              <a:buFontTx/>
              <a:buChar char="-"/>
            </a:pPr>
            <a:r>
              <a:rPr lang="en-US" dirty="0"/>
              <a:t>Simple errors allow for simple fixes but poor documentation and incomplete data access hides simple errors</a:t>
            </a:r>
          </a:p>
          <a:p>
            <a:pPr marL="171450" lvl="0" indent="-171450">
              <a:buFontTx/>
              <a:buChar char="-"/>
            </a:pPr>
            <a:r>
              <a:rPr lang="en-US" dirty="0"/>
              <a:t>What should be done?</a:t>
            </a:r>
          </a:p>
          <a:p>
            <a:pPr marL="628650" lvl="1" indent="-171450">
              <a:buFontTx/>
              <a:buChar char="-"/>
            </a:pPr>
            <a:r>
              <a:rPr lang="en-US" dirty="0"/>
              <a:t>In the case of reproducibility in general, journals and funding agencies already require that raw data (e.g., CEL files) be made available. </a:t>
            </a:r>
            <a:r>
              <a:rPr lang="en-US" b="1" dirty="0"/>
              <a:t>We see it as unavoidable that complete scripts will also eventually be required.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157117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 I’m not aware of any journal that absolutely requires this as of yet - but if you know of one let me know!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I next want to look at a case study that illustrates that point.</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forms.gle/t8JQtWhAU8L6BxFV8"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14</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UAMS Pathology Department</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78141"/>
            <a:ext cx="1745318" cy="365529"/>
          </a:xfrm>
          <a:prstGeom prst="rect">
            <a:avLst/>
          </a:prstGeom>
        </p:spPr>
      </p:pic>
      <p:pic>
        <p:nvPicPr>
          <p:cNvPr id="2" name="Picture 2" descr="UAMS Friends and Alumni - Homepage">
            <a:extLst>
              <a:ext uri="{FF2B5EF4-FFF2-40B4-BE49-F238E27FC236}">
                <a16:creationId xmlns:a16="http://schemas.microsoft.com/office/drawing/2014/main" id="{1E8F5D84-5BF6-7B46-9872-643FE8E1B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979" y="6179277"/>
            <a:ext cx="1240733" cy="44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026" name="Picture 2" descr="Coding is my Superpower - Coding - Sticker | TeePublic">
            <a:extLst>
              <a:ext uri="{FF2B5EF4-FFF2-40B4-BE49-F238E27FC236}">
                <a16:creationId xmlns:a16="http://schemas.microsoft.com/office/drawing/2014/main" id="{570B29D2-6C05-0443-A740-743A5302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pic>
        <p:nvPicPr>
          <p:cNvPr id="2" name="Picture 1">
            <a:extLst>
              <a:ext uri="{FF2B5EF4-FFF2-40B4-BE49-F238E27FC236}">
                <a16:creationId xmlns:a16="http://schemas.microsoft.com/office/drawing/2014/main" id="{17836238-D2DE-554C-BED6-ACDF34BD29D3}"/>
              </a:ext>
            </a:extLst>
          </p:cNvPr>
          <p:cNvPicPr>
            <a:picLocks noChangeAspect="1"/>
          </p:cNvPicPr>
          <p:nvPr/>
        </p:nvPicPr>
        <p:blipFill>
          <a:blip r:embed="rId3"/>
          <a:stretch>
            <a:fillRect/>
          </a:stretch>
        </p:blipFill>
        <p:spPr>
          <a:xfrm>
            <a:off x="1885951" y="981721"/>
            <a:ext cx="2652712" cy="2357966"/>
          </a:xfrm>
          <a:prstGeom prst="rect">
            <a:avLst/>
          </a:prstGeom>
        </p:spPr>
      </p:pic>
      <p:pic>
        <p:nvPicPr>
          <p:cNvPr id="11" name="Picture 10">
            <a:extLst>
              <a:ext uri="{FF2B5EF4-FFF2-40B4-BE49-F238E27FC236}">
                <a16:creationId xmlns:a16="http://schemas.microsoft.com/office/drawing/2014/main" id="{9CF1A998-6B43-F64A-8CD5-CCB0100894F8}"/>
              </a:ext>
            </a:extLst>
          </p:cNvPr>
          <p:cNvPicPr>
            <a:picLocks noChangeAspect="1"/>
          </p:cNvPicPr>
          <p:nvPr/>
        </p:nvPicPr>
        <p:blipFill>
          <a:blip r:embed="rId4"/>
          <a:stretch>
            <a:fillRect/>
          </a:stretch>
        </p:blipFill>
        <p:spPr>
          <a:xfrm>
            <a:off x="1885951" y="3803650"/>
            <a:ext cx="2652712" cy="2652712"/>
          </a:xfrm>
          <a:prstGeom prst="rect">
            <a:avLst/>
          </a:prstGeom>
        </p:spPr>
      </p:pic>
    </p:spTree>
    <p:extLst>
      <p:ext uri="{BB962C8B-B14F-4D97-AF65-F5344CB8AC3E}">
        <p14:creationId xmlns:p14="http://schemas.microsoft.com/office/powerpoint/2010/main" val="8971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2FBFD-E282-A849-8D75-AA690B2C6E43}"/>
              </a:ext>
            </a:extLst>
          </p:cNvPr>
          <p:cNvPicPr>
            <a:picLocks noChangeAspect="1"/>
          </p:cNvPicPr>
          <p:nvPr/>
        </p:nvPicPr>
        <p:blipFill>
          <a:blip r:embed="rId3"/>
          <a:stretch>
            <a:fillRect/>
          </a:stretch>
        </p:blipFill>
        <p:spPr>
          <a:xfrm>
            <a:off x="-1" y="2049128"/>
            <a:ext cx="12192000" cy="6146484"/>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uams.r-training.cloud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15666" y="5523090"/>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76DF0-1158-E940-AD53-46CF6C075724}"/>
              </a:ext>
            </a:extLst>
          </p:cNvPr>
          <p:cNvPicPr>
            <a:picLocks noChangeAspect="1"/>
          </p:cNvPicPr>
          <p:nvPr/>
        </p:nvPicPr>
        <p:blipFill>
          <a:blip r:embed="rId3"/>
          <a:stretch>
            <a:fillRect/>
          </a:stretch>
        </p:blipFill>
        <p:spPr>
          <a:xfrm>
            <a:off x="2820347" y="852675"/>
            <a:ext cx="6551306" cy="586245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794331" y="3155907"/>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Teams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8C29F-EB89-0B40-B73B-27883EA8C85E}"/>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237118" y="2307638"/>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04BE7-201F-ED46-8377-125D75EFDBFF}"/>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343076" y="1426088"/>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50F41-3C47-BD44-90D4-A26610B91239}"/>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8CF59-8B14-2546-81D3-CA2CAFD07935}"/>
              </a:ext>
            </a:extLst>
          </p:cNvPr>
          <p:cNvPicPr>
            <a:picLocks noChangeAspect="1"/>
          </p:cNvPicPr>
          <p:nvPr/>
        </p:nvPicPr>
        <p:blipFill>
          <a:blip r:embed="rId3"/>
          <a:stretch>
            <a:fillRect/>
          </a:stretch>
        </p:blipFill>
        <p:spPr>
          <a:xfrm>
            <a:off x="1146292" y="-57152"/>
            <a:ext cx="9755425" cy="8729663"/>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84B0-CBCD-A24E-9FA7-B7BC64C3F111}"/>
              </a:ext>
            </a:extLst>
          </p:cNvPr>
          <p:cNvPicPr>
            <a:picLocks noChangeAspect="1"/>
          </p:cNvPicPr>
          <p:nvPr/>
        </p:nvPicPr>
        <p:blipFill>
          <a:blip r:embed="rId3"/>
          <a:stretch>
            <a:fillRect/>
          </a:stretch>
        </p:blipFill>
        <p:spPr>
          <a:xfrm>
            <a:off x="1146292" y="-57152"/>
            <a:ext cx="9755425" cy="8729663"/>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668967" y="19820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99FDD-2CC5-2146-B4BA-17D33D78B13A}"/>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308440" y="1660913"/>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630F2-8EEB-E947-BAB2-6DD6081445D9}"/>
              </a:ext>
            </a:extLst>
          </p:cNvPr>
          <p:cNvPicPr>
            <a:picLocks noChangeAspect="1"/>
          </p:cNvPicPr>
          <p:nvPr/>
        </p:nvPicPr>
        <p:blipFill>
          <a:blip r:embed="rId3"/>
          <a:stretch>
            <a:fillRect/>
          </a:stretch>
        </p:blipFill>
        <p:spPr>
          <a:xfrm>
            <a:off x="1502816" y="342899"/>
            <a:ext cx="9186368" cy="11646823"/>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C2FA-1BEA-9E4B-9DE4-DD51B35F7C1F}"/>
              </a:ext>
            </a:extLst>
          </p:cNvPr>
          <p:cNvPicPr>
            <a:picLocks noChangeAspect="1"/>
          </p:cNvPicPr>
          <p:nvPr/>
        </p:nvPicPr>
        <p:blipFill>
          <a:blip r:embed="rId2"/>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777138" y="3648877"/>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45E5-26AC-6340-9B79-E25954871645}"/>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107790" y="3312526"/>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98104-5930-1E42-A74F-E16D7C4A8BD4}"/>
              </a:ext>
            </a:extLst>
          </p:cNvPr>
          <p:cNvPicPr>
            <a:picLocks noChangeAspect="1"/>
          </p:cNvPicPr>
          <p:nvPr/>
        </p:nvPicPr>
        <p:blipFill>
          <a:blip r:embed="rId3"/>
          <a:stretch>
            <a:fillRect/>
          </a:stretch>
        </p:blipFill>
        <p:spPr>
          <a:xfrm>
            <a:off x="1225550" y="817562"/>
            <a:ext cx="9740900" cy="7902386"/>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9FD4EBEE-D71C-D549-A200-6DC86C398452}"/>
              </a:ext>
            </a:extLst>
          </p:cNvPr>
          <p:cNvSpPr txBox="1"/>
          <p:nvPr/>
        </p:nvSpPr>
        <p:spPr>
          <a:xfrm>
            <a:off x="0" y="2828964"/>
            <a:ext cx="12191999" cy="1366400"/>
          </a:xfrm>
          <a:prstGeom prst="rect">
            <a:avLst/>
          </a:prstGeom>
        </p:spPr>
        <p:txBody>
          <a:bodyPr vert="horz" wrap="square" lIns="0" tIns="12065" rIns="0" bIns="0" rtlCol="0">
            <a:spAutoFit/>
          </a:bodyPr>
          <a:lstStyle/>
          <a:p>
            <a:pPr marL="12700" algn="ctr">
              <a:lnSpc>
                <a:spcPct val="100000"/>
              </a:lnSpc>
              <a:spcBef>
                <a:spcPts val="95"/>
              </a:spcBef>
            </a:pPr>
            <a:r>
              <a:rPr lang="en-US" sz="8800" spc="-5" dirty="0">
                <a:latin typeface="Tw Cen MT" panose="020B0602020104020603" pitchFamily="34" charset="77"/>
                <a:cs typeface="Helvetica Neue"/>
              </a:rPr>
              <a:t>Thank you!</a:t>
            </a:r>
            <a:endParaRPr sz="8800" dirty="0">
              <a:latin typeface="Tw Cen MT" panose="020B0602020104020603" pitchFamily="34" charset="77"/>
              <a:cs typeface="Helvetica Neue"/>
            </a:endParaRPr>
          </a:p>
        </p:txBody>
      </p:sp>
    </p:spTree>
    <p:extLst>
      <p:ext uri="{BB962C8B-B14F-4D97-AF65-F5344CB8AC3E}">
        <p14:creationId xmlns:p14="http://schemas.microsoft.com/office/powerpoint/2010/main" val="26706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307750-B889-A548-82C7-C69736E4B7D8}"/>
              </a:ext>
            </a:extLst>
          </p:cNvPr>
          <p:cNvSpPr/>
          <p:nvPr/>
        </p:nvSpPr>
        <p:spPr>
          <a:xfrm>
            <a:off x="1851599" y="5477774"/>
            <a:ext cx="8488799" cy="707886"/>
          </a:xfrm>
          <a:prstGeom prst="rect">
            <a:avLst/>
          </a:prstGeom>
        </p:spPr>
        <p:txBody>
          <a:bodyPr wrap="none">
            <a:spAutoFit/>
          </a:bodyPr>
          <a:lstStyle/>
          <a:p>
            <a:r>
              <a:rPr lang="en-US" sz="4000" dirty="0">
                <a:hlinkClick r:id="rId3"/>
              </a:rPr>
              <a:t>https://forms.gle/t8JQtWhAU8L6BxFV8</a:t>
            </a:r>
            <a:endParaRPr lang="en-US" sz="4000" dirty="0"/>
          </a:p>
        </p:txBody>
      </p:sp>
      <p:sp>
        <p:nvSpPr>
          <p:cNvPr id="6" name="Title 1">
            <a:extLst>
              <a:ext uri="{FF2B5EF4-FFF2-40B4-BE49-F238E27FC236}">
                <a16:creationId xmlns:a16="http://schemas.microsoft.com/office/drawing/2014/main" id="{AB913B03-93AE-A74B-9CE6-A7C697943325}"/>
              </a:ext>
            </a:extLst>
          </p:cNvPr>
          <p:cNvSpPr txBox="1">
            <a:spLocks/>
          </p:cNvSpPr>
          <p:nvPr/>
        </p:nvSpPr>
        <p:spPr>
          <a:xfrm>
            <a:off x="1024128" y="585216"/>
            <a:ext cx="9720072" cy="79501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a:lstStyle>
          <a:p>
            <a:r>
              <a:rPr lang="en-US">
                <a:latin typeface="+mn-lt"/>
              </a:rPr>
              <a:t>Please complete the post-course survey!</a:t>
            </a:r>
            <a:endParaRPr lang="en-US" dirty="0">
              <a:latin typeface="+mn-lt"/>
            </a:endParaRPr>
          </a:p>
        </p:txBody>
      </p:sp>
      <p:pic>
        <p:nvPicPr>
          <p:cNvPr id="2" name="Picture 1">
            <a:extLst>
              <a:ext uri="{FF2B5EF4-FFF2-40B4-BE49-F238E27FC236}">
                <a16:creationId xmlns:a16="http://schemas.microsoft.com/office/drawing/2014/main" id="{FAEC2256-1770-2C48-B951-8298905E8E63}"/>
              </a:ext>
            </a:extLst>
          </p:cNvPr>
          <p:cNvPicPr>
            <a:picLocks noChangeAspect="1"/>
          </p:cNvPicPr>
          <p:nvPr/>
        </p:nvPicPr>
        <p:blipFill>
          <a:blip r:embed="rId4"/>
          <a:stretch>
            <a:fillRect/>
          </a:stretch>
        </p:blipFill>
        <p:spPr>
          <a:xfrm>
            <a:off x="4410075" y="1709580"/>
            <a:ext cx="3371850" cy="343884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3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11244</TotalTime>
  <Words>5855</Words>
  <Application>Microsoft Macintosh PowerPoint</Application>
  <PresentationFormat>Widescreen</PresentationFormat>
  <Paragraphs>499</Paragraphs>
  <Slides>53</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582</cp:revision>
  <cp:lastPrinted>2019-02-19T22:36:37Z</cp:lastPrinted>
  <dcterms:created xsi:type="dcterms:W3CDTF">2018-02-01T22:00:01Z</dcterms:created>
  <dcterms:modified xsi:type="dcterms:W3CDTF">2021-07-13T23:21:34Z</dcterms:modified>
</cp:coreProperties>
</file>